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11" r:id="rId2"/>
    <p:sldId id="412" r:id="rId3"/>
    <p:sldId id="418" r:id="rId4"/>
    <p:sldId id="419" r:id="rId5"/>
    <p:sldId id="294" r:id="rId6"/>
    <p:sldId id="413" r:id="rId7"/>
    <p:sldId id="414" r:id="rId8"/>
    <p:sldId id="415" r:id="rId9"/>
    <p:sldId id="416" r:id="rId10"/>
    <p:sldId id="417" r:id="rId11"/>
    <p:sldId id="262" r:id="rId1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124DBD88-36CB-0641-BAA4-E188772B4F0F}">
          <p14:sldIdLst/>
        </p14:section>
        <p14:section name="Standaardsectie" id="{E4DBBD82-1B54-A74F-A2E8-CF162337BBDC}">
          <p14:sldIdLst/>
        </p14:section>
        <p14:section name="Standaardsectie" id="{E06D7159-1156-3549-8D84-642749EEACFA}">
          <p14:sldIdLst/>
        </p14:section>
        <p14:section name="Default Section" id="{15DB0005-237F-0C40-BD8E-0862FA8E3EB6}">
          <p14:sldIdLst/>
        </p14:section>
        <p14:section name="NEW Template" id="{32C6299D-C655-43A8-B16C-F3645F4EE5A5}">
          <p14:sldIdLst>
            <p14:sldId id="411"/>
            <p14:sldId id="412"/>
            <p14:sldId id="418"/>
            <p14:sldId id="419"/>
            <p14:sldId id="294"/>
            <p14:sldId id="413"/>
            <p14:sldId id="414"/>
            <p14:sldId id="415"/>
            <p14:sldId id="416"/>
            <p14:sldId id="417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6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52BC1-8C2B-E845-B1FF-A0F08146FE5C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6FA53-9020-0A4E-A64D-EC750473E21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55399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br>
              <a:rPr lang="en-GB" dirty="0"/>
            </a:br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170052-C0E4-E642-9140-FDFD754A16C2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0485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D7A75C-0B56-4E87-A185-BA000178691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687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Align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(</a:t>
            </a:r>
            <a:r>
              <a:rPr lang="de-DE" dirty="0" err="1"/>
              <a:t>big</a:t>
            </a:r>
            <a:r>
              <a:rPr lang="de-DE" dirty="0"/>
              <a:t>) / </a:t>
            </a:r>
            <a:r>
              <a:rPr lang="de-DE" dirty="0" err="1"/>
              <a:t>align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top (</a:t>
            </a:r>
            <a:r>
              <a:rPr lang="de-DE" dirty="0" err="1"/>
              <a:t>smaller</a:t>
            </a:r>
            <a:r>
              <a:rPr lang="de-DE" dirty="0"/>
              <a:t>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D7A75C-0B56-4E87-A185-BA000178691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637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839EF5-68C4-CA53-3BA6-38E202C55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FDCEC6C-D5B7-6F5E-AA74-664CA0DB2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ADF6EF-BD8A-9CF9-36B8-9B1DC9144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E1938F-A969-75CD-3DC2-4BC4578A3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AE99BA-3CF6-184E-7B4B-D639EDE6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38934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1885BA-18A5-D2E4-1166-2A5FC0C32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209B6F5-89AA-EE36-9B98-480A3F697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B6B9B-B62D-91E5-2618-BBB94AED5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155BB8-F483-2858-CA91-FCC1AF8A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545C3A-0E5D-EB58-8622-2D4CB264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2362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CD52881-5637-42CC-9A2F-22D5371630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5375170-0F6F-78FC-98B0-301035092C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75F0F2-AB53-8858-35E9-4C7E7C034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54F095-B7B1-9315-F42B-1CBF6B77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4C0604-2505-3C0A-9B0D-8832DB5E6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4686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person, outdoor&#10;&#10;Description automatically generated">
            <a:extLst>
              <a:ext uri="{FF2B5EF4-FFF2-40B4-BE49-F238E27FC236}">
                <a16:creationId xmlns:a16="http://schemas.microsoft.com/office/drawing/2014/main" id="{A1A1BD53-8F04-4C39-8349-6BF54A793A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23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ign elements +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BA3591D-93FF-4711-99DD-455ECDD39D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9596" y="275207"/>
            <a:ext cx="2493485" cy="249348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600F5E6-E0EB-4794-909E-C7AAC9B65C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5801" y="6063696"/>
            <a:ext cx="514904" cy="51490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1B18B63-06B7-45EE-AE53-3A20028122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600" y="4483424"/>
            <a:ext cx="1065121" cy="106512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D1EF941-CACB-4D98-A197-DFD31A6BB5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2587" y="5552983"/>
            <a:ext cx="514904" cy="514904"/>
          </a:xfrm>
          <a:prstGeom prst="rect">
            <a:avLst/>
          </a:prstGeom>
        </p:spPr>
      </p:pic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516C716A-6D80-4CAA-BE5F-A8B1A68BBE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85241" y="1331913"/>
            <a:ext cx="3125253" cy="4216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Euclid Circular B Light" panose="020B0304000000000000" pitchFamily="34" charset="0"/>
              </a:defRPr>
            </a:lvl1pPr>
          </a:lstStyle>
          <a:p>
            <a:r>
              <a:rPr lang="de-DE" dirty="0"/>
              <a:t>Insert an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AC23633-E1D5-4A44-8603-99D2700F5CD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A87C439-1A07-4081-B58D-91DF0393AC1F}" type="datetimeFigureOut">
              <a:rPr lang="de-DE" smtClean="0"/>
              <a:pPr/>
              <a:t>14.09.26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FA8065F-1E33-41F5-B7E5-B10E0DD4445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5490CF6-90DA-46EC-B75D-A3C1969CA9E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2">
            <a:extLst>
              <a:ext uri="{FF2B5EF4-FFF2-40B4-BE49-F238E27FC236}">
                <a16:creationId xmlns:a16="http://schemas.microsoft.com/office/drawing/2014/main" id="{B7F95912-F31D-4B4A-B4EC-BA5F165235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62600" y="2032986"/>
            <a:ext cx="5791200" cy="3932807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81CAFF"/>
              </a:buClr>
              <a:buFont typeface="Arial" panose="020B0604020202020204" pitchFamily="34" charset="0"/>
              <a:buChar char="•"/>
              <a:defRPr sz="1800">
                <a:solidFill>
                  <a:srgbClr val="30343B"/>
                </a:solidFill>
                <a:latin typeface="Source Sans Pro" panose="020B0503030403020204" pitchFamily="34" charset="0"/>
              </a:defRPr>
            </a:lvl1pPr>
            <a:lvl2pPr marL="457200" indent="0">
              <a:buClr>
                <a:srgbClr val="81CAFF"/>
              </a:buClr>
              <a:buNone/>
              <a:defRPr sz="1800">
                <a:latin typeface="Source Sans Pro" panose="020B0503030403020204" pitchFamily="34" charset="0"/>
              </a:defRPr>
            </a:lvl2pPr>
            <a:lvl3pPr>
              <a:buClr>
                <a:srgbClr val="81CAFF"/>
              </a:buClr>
              <a:defRPr sz="2000">
                <a:latin typeface="Source Sans Pro Light" panose="020B0403030403020204" pitchFamily="34" charset="0"/>
              </a:defRPr>
            </a:lvl3pPr>
            <a:lvl4pPr>
              <a:buClr>
                <a:srgbClr val="81CAFF"/>
              </a:buClr>
              <a:defRPr sz="2000">
                <a:latin typeface="Source Sans Pro Light" panose="020B0403030403020204" pitchFamily="34" charset="0"/>
              </a:defRPr>
            </a:lvl4pPr>
            <a:lvl5pPr>
              <a:buClr>
                <a:srgbClr val="81CAFF"/>
              </a:buClr>
              <a:defRPr sz="2000">
                <a:latin typeface="Source Sans Pro Light" panose="020B0403030403020204" pitchFamily="34" charset="0"/>
              </a:defRPr>
            </a:lvl5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</p:txBody>
      </p:sp>
      <p:sp>
        <p:nvSpPr>
          <p:cNvPr id="15" name="Textplatzhalter 12">
            <a:extLst>
              <a:ext uri="{FF2B5EF4-FFF2-40B4-BE49-F238E27FC236}">
                <a16:creationId xmlns:a16="http://schemas.microsoft.com/office/drawing/2014/main" id="{1037F1C7-CD36-4915-9334-4B5B0AFA6B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2599" y="1027279"/>
            <a:ext cx="5791200" cy="5588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395FF"/>
                </a:solidFill>
                <a:latin typeface="Euclid Circular B Bold" panose="020B0804000000000000" pitchFamily="34" charset="0"/>
                <a:ea typeface="Euclid Circular A" panose="020B0504000000000000" pitchFamily="34" charset="0"/>
              </a:defRPr>
            </a:lvl1pPr>
          </a:lstStyle>
          <a:p>
            <a:pPr lvl="0"/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title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D53C2292-D789-4A50-A297-8DDFA09AFD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2599" y="543264"/>
            <a:ext cx="5791200" cy="2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Euclid Circular B Light" panose="020B0304000000000000" pitchFamily="34" charset="0"/>
              </a:defRPr>
            </a:lvl1pPr>
          </a:lstStyle>
          <a:p>
            <a:pPr lvl="0"/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title</a:t>
            </a:r>
          </a:p>
        </p:txBody>
      </p:sp>
    </p:spTree>
    <p:extLst>
      <p:ext uri="{BB962C8B-B14F-4D97-AF65-F5344CB8AC3E}">
        <p14:creationId xmlns:p14="http://schemas.microsoft.com/office/powerpoint/2010/main" val="2064791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/ subtit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lipse 16">
            <a:extLst>
              <a:ext uri="{FF2B5EF4-FFF2-40B4-BE49-F238E27FC236}">
                <a16:creationId xmlns:a16="http://schemas.microsoft.com/office/drawing/2014/main" id="{5E9A6CCF-5FEA-4531-8EA0-B85CE9BD2932}"/>
              </a:ext>
            </a:extLst>
          </p:cNvPr>
          <p:cNvSpPr/>
          <p:nvPr userDrawn="1"/>
        </p:nvSpPr>
        <p:spPr>
          <a:xfrm>
            <a:off x="7667348" y="-1818443"/>
            <a:ext cx="6275033" cy="6275033"/>
          </a:xfrm>
          <a:prstGeom prst="ellipse">
            <a:avLst/>
          </a:prstGeom>
          <a:solidFill>
            <a:srgbClr val="D9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F83E837-220A-4B80-9B04-D6CB9E9C40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9219" y="1027279"/>
            <a:ext cx="10048228" cy="5588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395FF"/>
                </a:solidFill>
                <a:latin typeface="Euclid Circular B Bold" panose="020B0804000000000000" pitchFamily="34" charset="0"/>
                <a:ea typeface="Euclid Circular A" panose="020B0504000000000000" pitchFamily="34" charset="0"/>
              </a:defRPr>
            </a:lvl1pPr>
          </a:lstStyle>
          <a:p>
            <a:pPr lvl="0"/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title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CEEBB15-20FF-452D-8BBB-4DBC8FE2B34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165771" y="6328975"/>
            <a:ext cx="1122710" cy="365125"/>
          </a:xfrm>
          <a:prstGeom prst="rect">
            <a:avLst/>
          </a:prstGeom>
        </p:spPr>
        <p:txBody>
          <a:bodyPr/>
          <a:lstStyle/>
          <a:p>
            <a:fld id="{1A87C439-1A07-4081-B58D-91DF0393AC1F}" type="datetimeFigureOut">
              <a:rPr lang="de-DE" smtClean="0"/>
              <a:pPr/>
              <a:t>14.09.26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4485CC-DFE5-4021-A0AA-1EA7DEF09DC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8443" y="6324938"/>
            <a:ext cx="1029811" cy="365125"/>
          </a:xfrm>
          <a:prstGeom prst="rect">
            <a:avLst/>
          </a:prstGeom>
        </p:spPr>
        <p:txBody>
          <a:bodyPr/>
          <a:lstStyle/>
          <a:p>
            <a:fld id="{95490CF6-90DA-46EC-B75D-A3C1969CA9E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2F9FC9-550B-4632-80E0-F7FD61DB5A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219" y="543264"/>
            <a:ext cx="10048228" cy="2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Euclid Circular B Light" panose="020B0304000000000000" pitchFamily="34" charset="0"/>
              </a:defRPr>
            </a:lvl1pPr>
          </a:lstStyle>
          <a:p>
            <a:pPr lvl="0"/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7F65681-7BE0-4076-8E1D-171CF0A846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8825" y="2095130"/>
            <a:ext cx="10048875" cy="3962770"/>
          </a:xfrm>
          <a:prstGeom prst="rect">
            <a:avLst/>
          </a:prstGeom>
        </p:spPr>
        <p:txBody>
          <a:bodyPr/>
          <a:lstStyle>
            <a:lvl1pPr>
              <a:buClr>
                <a:srgbClr val="0395FF"/>
              </a:buClr>
              <a:defRPr sz="200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  <a:lvl2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2pPr>
            <a:lvl3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3pPr>
            <a:lvl4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4pPr>
            <a:lvl5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</a:t>
            </a:r>
          </a:p>
          <a:p>
            <a:pPr lvl="2"/>
            <a:r>
              <a:rPr lang="de-DE" dirty="0"/>
              <a:t>Third</a:t>
            </a:r>
          </a:p>
          <a:p>
            <a:pPr lvl="3"/>
            <a:r>
              <a:rPr lang="de-DE" dirty="0" err="1"/>
              <a:t>Fourth</a:t>
            </a:r>
            <a:endParaRPr lang="de-DE" dirty="0"/>
          </a:p>
          <a:p>
            <a:pPr lvl="4"/>
            <a:r>
              <a:rPr lang="de-DE" dirty="0" err="1"/>
              <a:t>Fifth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454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/ subtitle / text 2.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>
            <a:extLst>
              <a:ext uri="{FF2B5EF4-FFF2-40B4-BE49-F238E27FC236}">
                <a16:creationId xmlns:a16="http://schemas.microsoft.com/office/drawing/2014/main" id="{89AADB51-D2FE-40F9-9B05-7F7BDE449AB1}"/>
              </a:ext>
            </a:extLst>
          </p:cNvPr>
          <p:cNvSpPr/>
          <p:nvPr userDrawn="1"/>
        </p:nvSpPr>
        <p:spPr>
          <a:xfrm>
            <a:off x="326699" y="264766"/>
            <a:ext cx="1033681" cy="1033681"/>
          </a:xfrm>
          <a:prstGeom prst="ellipse">
            <a:avLst/>
          </a:prstGeom>
          <a:solidFill>
            <a:srgbClr val="D9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CEEBB15-20FF-452D-8BBB-4DBC8FE2B34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067800" y="6328975"/>
            <a:ext cx="1220681" cy="365125"/>
          </a:xfrm>
          <a:prstGeom prst="rect">
            <a:avLst/>
          </a:prstGeom>
        </p:spPr>
        <p:txBody>
          <a:bodyPr/>
          <a:lstStyle/>
          <a:p>
            <a:fld id="{1A87C439-1A07-4081-B58D-91DF0393AC1F}" type="datetimeFigureOut">
              <a:rPr lang="de-DE" smtClean="0"/>
              <a:pPr/>
              <a:t>14.09.26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4485CC-DFE5-4021-A0AA-1EA7DEF09DC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78443" y="6324938"/>
            <a:ext cx="1029811" cy="365125"/>
          </a:xfrm>
          <a:prstGeom prst="rect">
            <a:avLst/>
          </a:prstGeom>
        </p:spPr>
        <p:txBody>
          <a:bodyPr/>
          <a:lstStyle/>
          <a:p>
            <a:fld id="{95490CF6-90DA-46EC-B75D-A3C1969CA9E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12">
            <a:extLst>
              <a:ext uri="{FF2B5EF4-FFF2-40B4-BE49-F238E27FC236}">
                <a16:creationId xmlns:a16="http://schemas.microsoft.com/office/drawing/2014/main" id="{C004B6A3-EEF8-4BCD-ADE3-A83D852C13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9219" y="1027279"/>
            <a:ext cx="10048228" cy="5588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395FF"/>
                </a:solidFill>
                <a:latin typeface="Euclid Circular B Bold" panose="020B0804000000000000" pitchFamily="34" charset="0"/>
                <a:ea typeface="Euclid Circular A" panose="020B0504000000000000" pitchFamily="34" charset="0"/>
              </a:defRPr>
            </a:lvl1pPr>
          </a:lstStyle>
          <a:p>
            <a:pPr lvl="0"/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title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AF1CB0B0-36B9-4623-9044-A87515B3EC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219" y="543264"/>
            <a:ext cx="10048228" cy="284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Euclid Circular B Light" panose="020B0304000000000000" pitchFamily="34" charset="0"/>
              </a:defRPr>
            </a:lvl1pPr>
          </a:lstStyle>
          <a:p>
            <a:pPr lvl="0"/>
            <a:r>
              <a:rPr lang="de-DE" dirty="0"/>
              <a:t>This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FFEFB581-6AC7-4AD7-9A48-5AF6D7B0061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8825" y="2095130"/>
            <a:ext cx="10048875" cy="3962770"/>
          </a:xfrm>
          <a:prstGeom prst="rect">
            <a:avLst/>
          </a:prstGeom>
        </p:spPr>
        <p:txBody>
          <a:bodyPr/>
          <a:lstStyle>
            <a:lvl1pPr>
              <a:buClr>
                <a:srgbClr val="0395FF"/>
              </a:buClr>
              <a:defRPr sz="200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  <a:lvl2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2pPr>
            <a:lvl3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3pPr>
            <a:lvl4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4pPr>
            <a:lvl5pPr>
              <a:buClr>
                <a:srgbClr val="0395FF"/>
              </a:buClr>
              <a:defRPr sz="1600">
                <a:solidFill>
                  <a:schemeClr val="tx2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</a:t>
            </a:r>
          </a:p>
          <a:p>
            <a:pPr lvl="2"/>
            <a:r>
              <a:rPr lang="de-DE" dirty="0"/>
              <a:t>Third</a:t>
            </a:r>
          </a:p>
          <a:p>
            <a:pPr lvl="3"/>
            <a:r>
              <a:rPr lang="de-DE" dirty="0" err="1"/>
              <a:t>Fourth</a:t>
            </a:r>
            <a:endParaRPr lang="de-DE" dirty="0"/>
          </a:p>
          <a:p>
            <a:pPr lvl="4"/>
            <a:r>
              <a:rPr lang="de-DE" dirty="0" err="1"/>
              <a:t>Fifth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2152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Boden, gelb enthält.&#10;&#10;Automatisch generierte Beschreibung">
            <a:extLst>
              <a:ext uri="{FF2B5EF4-FFF2-40B4-BE49-F238E27FC236}">
                <a16:creationId xmlns:a16="http://schemas.microsoft.com/office/drawing/2014/main" id="{903668F4-1D56-4ACF-93C5-0FE238A7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49"/>
          <a:stretch/>
        </p:blipFill>
        <p:spPr>
          <a:xfrm>
            <a:off x="0" y="0"/>
            <a:ext cx="12192000" cy="70866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15E48E8-0CA9-4F6F-A9CA-2FB799CCDA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134" y="817886"/>
            <a:ext cx="5272196" cy="5272196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5228597-2A9F-4E00-85E5-6BE9D9F911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9149" y="2133680"/>
            <a:ext cx="5592870" cy="17634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0">
                <a:solidFill>
                  <a:schemeClr val="bg1"/>
                </a:solidFill>
                <a:latin typeface="Euclid Circular B Bold" panose="020B0804000000000000" pitchFamily="34" charset="0"/>
                <a:ea typeface="Euclid Circular A" panose="020B0504000000000000" pitchFamily="34" charset="0"/>
              </a:defRPr>
            </a:lvl1pPr>
            <a:lvl2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2pPr>
            <a:lvl3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3pPr>
            <a:lvl4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4pPr>
            <a:lvl5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5pPr>
          </a:lstStyle>
          <a:p>
            <a:pPr lvl="0"/>
            <a:r>
              <a:rPr lang="de-DE" dirty="0"/>
              <a:t>Big title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placed</a:t>
            </a:r>
            <a:r>
              <a:rPr lang="de-DE" dirty="0"/>
              <a:t>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91925B6C-4FDD-48AA-9E4F-AC31246D9B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69149" y="4009830"/>
            <a:ext cx="5592870" cy="5670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bg1"/>
                </a:solidFill>
                <a:latin typeface="Euclid Circular B Semibold" panose="020B0704000000000000" pitchFamily="34" charset="0"/>
                <a:ea typeface="Euclid Circular A" panose="020B0504000000000000" pitchFamily="34" charset="0"/>
              </a:defRPr>
            </a:lvl1pPr>
            <a:lvl2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2pPr>
            <a:lvl3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3pPr>
            <a:lvl4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4pPr>
            <a:lvl5pPr>
              <a:defRPr b="1">
                <a:latin typeface="Euclid Circular A" panose="020B0504000000000000" pitchFamily="34" charset="0"/>
                <a:ea typeface="Euclid Circular A" panose="020B0504000000000000" pitchFamily="34" charset="0"/>
              </a:defRPr>
            </a:lvl5pPr>
          </a:lstStyle>
          <a:p>
            <a:pPr lvl="0"/>
            <a:r>
              <a:rPr lang="de-DE" dirty="0"/>
              <a:t>Mid </a:t>
            </a:r>
            <a:r>
              <a:rPr lang="de-DE" dirty="0" err="1"/>
              <a:t>size</a:t>
            </a:r>
            <a:r>
              <a:rPr lang="de-DE" dirty="0"/>
              <a:t> </a:t>
            </a:r>
            <a:r>
              <a:rPr lang="de-DE" dirty="0" err="1"/>
              <a:t>subtitle</a:t>
            </a:r>
            <a:endParaRPr lang="de-DE" dirty="0"/>
          </a:p>
        </p:txBody>
      </p:sp>
      <p:pic>
        <p:nvPicPr>
          <p:cNvPr id="12" name="Grafik 11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2FCEC5C2-71FF-4338-85A3-24244F2248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48"/>
          <a:stretch/>
        </p:blipFill>
        <p:spPr>
          <a:xfrm>
            <a:off x="0" y="0"/>
            <a:ext cx="12191999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26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13BAD-5B4A-9826-8F8D-03C9B2088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20C51F-AD00-75E1-E314-862AE3ED3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B1C7C61-1A38-E18F-A38C-E8803F3A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B85A9F-6678-9273-2F2F-0D7E5C5E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D61BB15-A524-942A-9337-6CC38818E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3789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7CE44-B208-C097-C952-92EE426D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716C4A-1D08-3A4F-262A-A9EB90CD9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9F6015-280B-6932-F20F-2D21144F9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AE390C-CEDE-78F6-6075-F08A2F0C1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038C67-6BA3-AEDE-91CF-EBD01F391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303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9BC75D-10D7-D2E5-88AF-AFC05AEAB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445117-F2A6-9053-2E72-B31B5F573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42691A2-D1CF-9A85-B253-E347E3AB2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C1309D2-CB90-28E0-5482-4F88D59A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E19ED4A-4EFA-14CB-9EB6-78CAFF701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40D5E3-69DA-2516-C455-539071A9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879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E72DB8-AAC0-0FEF-C42B-93C3B604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17E3B2-720A-6C2B-5D87-F85BBBCB6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F2E2106-63B1-9C52-65C4-7A19479CF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986184E-D1A2-D5BE-FDF5-804B834BF0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C71DC9D-80EB-98E0-9610-5DB5FD0CD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0C0577F-5172-749D-1CA7-87595B260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F1111B5-A2B6-7C87-54F8-A15F7A6A9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1A33087-057E-89D6-3E84-F9CEEFC9C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203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28221-91EB-6CC4-0393-59C70467E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9622D66-CE2B-255D-4437-3C9E5CCD9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4E7394-63C4-367B-3F03-8EE7E1A1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CA96915-2AE2-1C67-725E-E2719B0F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816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05337FB-B15F-747E-A701-76990C92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382C55C-0ADD-87A6-AE6E-117A36421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B03A9A-031F-3AF6-2A7D-7802D270F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3723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BCE3E-3F05-F006-8DAB-3A391350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653DF2-AB4B-C75A-B0E2-1F6B5EC8C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B453174-C199-814F-30C0-F51A08992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1354302-EDFE-0009-CB43-4D956605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1C3CC50-01E3-5FFC-9988-6F0CB6076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9200B6-3CF5-F083-55CF-C3F59FD5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979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EC683-2489-4F89-D3EC-86935A31C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0337991-BB14-68E5-2DD0-F1384C9B3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383CA31-F4A8-EBE8-9D23-5584F1B2D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508601F-5B40-CC97-F1D2-A279F759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4330DFB-0766-8D65-A69E-9351EC869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EA204F0-6405-3ABA-2FF7-F44C22DF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542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966CA74-FC24-74D8-35E6-E027DA6C2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2D2C1E-3E0B-6A1B-7882-FB62CF9C2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64B1D1-A492-0A9D-62ED-585FDBE7A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10BE79-0EB4-E541-A7AB-414384C25370}" type="datetimeFigureOut">
              <a:rPr lang="nl-BE" smtClean="0"/>
              <a:t>14/09/2026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93DB37-62B1-57E8-9D15-E9D76740A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58AE68-8FD9-6F67-CDC3-FDB7CC92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0C6FDC-1A3E-C74C-BC5D-DC2DE7CF77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742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benelux.ccvconnect.eu/monoboarding/?community=gemeente-putte" TargetMode="Externa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2DC1BEDE-CCE3-4914-A7A7-075FB3B98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20" y="820183"/>
            <a:ext cx="2065387" cy="676988"/>
          </a:xfrm>
          <a:prstGeom prst="rect">
            <a:avLst/>
          </a:prstGeom>
        </p:spPr>
      </p:pic>
      <p:sp>
        <p:nvSpPr>
          <p:cNvPr id="6" name="Textplatzhalter 6">
            <a:extLst>
              <a:ext uri="{FF2B5EF4-FFF2-40B4-BE49-F238E27FC236}">
                <a16:creationId xmlns:a16="http://schemas.microsoft.com/office/drawing/2014/main" id="{D3B3F57A-EF18-45A9-BFE1-155B955C1CD6}"/>
              </a:ext>
            </a:extLst>
          </p:cNvPr>
          <p:cNvSpPr txBox="1">
            <a:spLocks/>
          </p:cNvSpPr>
          <p:nvPr/>
        </p:nvSpPr>
        <p:spPr>
          <a:xfrm>
            <a:off x="751498" y="2881956"/>
            <a:ext cx="6909932" cy="8763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kern="1200">
                <a:solidFill>
                  <a:srgbClr val="0395FF"/>
                </a:solidFill>
                <a:latin typeface="Euclid Circular B Bold" panose="020B0804000000000000" pitchFamily="34" charset="0"/>
                <a:ea typeface="Euclid Circular A" panose="020B0504000000000000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chemeClr val="bg1"/>
                </a:solidFill>
              </a:rPr>
              <a:t>Puttebon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0D550E8-D979-4738-8042-9016FE073BD2}"/>
              </a:ext>
            </a:extLst>
          </p:cNvPr>
          <p:cNvSpPr txBox="1">
            <a:spLocks/>
          </p:cNvSpPr>
          <p:nvPr/>
        </p:nvSpPr>
        <p:spPr>
          <a:xfrm>
            <a:off x="751498" y="4859567"/>
            <a:ext cx="4016794" cy="5670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Euclid Circular B Light Italic" panose="020B0304000000000000" pitchFamily="34" charset="0"/>
                <a:ea typeface="Euclid Circular A" panose="020B0504000000000000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Euclid Circular A" panose="020B0504000000000000" pitchFamily="34" charset="0"/>
                <a:ea typeface="Euclid Circular A" panose="020B0504000000000000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000" dirty="0" err="1">
                <a:solidFill>
                  <a:schemeClr val="bg1"/>
                </a:solidFill>
                <a:latin typeface="Euclid Circular B Light" panose="020B0304000000000000" pitchFamily="34" charset="0"/>
              </a:rPr>
              <a:t>Infosessie</a:t>
            </a:r>
            <a:r>
              <a:rPr lang="en-GB" sz="2000" dirty="0">
                <a:solidFill>
                  <a:schemeClr val="bg1"/>
                </a:solidFill>
                <a:latin typeface="Euclid Circular B Light" panose="020B0304000000000000" pitchFamily="34" charset="0"/>
              </a:rPr>
              <a:t> CCV Connect</a:t>
            </a:r>
          </a:p>
          <a:p>
            <a:pPr>
              <a:lnSpc>
                <a:spcPct val="100000"/>
              </a:lnSpc>
            </a:pPr>
            <a:r>
              <a:rPr lang="en-GB" sz="2000" dirty="0" err="1">
                <a:solidFill>
                  <a:schemeClr val="bg1"/>
                </a:solidFill>
                <a:latin typeface="Euclid Circular B Light" panose="020B0304000000000000" pitchFamily="34" charset="0"/>
              </a:rPr>
              <a:t>dinsdag</a:t>
            </a:r>
            <a:r>
              <a:rPr lang="en-GB" sz="2000" dirty="0">
                <a:solidFill>
                  <a:schemeClr val="bg1"/>
                </a:solidFill>
                <a:latin typeface="Euclid Circular B Light" panose="020B0304000000000000" pitchFamily="34" charset="0"/>
              </a:rPr>
              <a:t> 15 </a:t>
            </a:r>
            <a:r>
              <a:rPr lang="en-GB" sz="2000" dirty="0" err="1">
                <a:solidFill>
                  <a:schemeClr val="bg1"/>
                </a:solidFill>
                <a:latin typeface="Euclid Circular B Light" panose="020B0304000000000000" pitchFamily="34" charset="0"/>
              </a:rPr>
              <a:t>september</a:t>
            </a:r>
            <a:r>
              <a:rPr lang="en-GB" sz="2000" dirty="0">
                <a:solidFill>
                  <a:schemeClr val="bg1"/>
                </a:solidFill>
                <a:latin typeface="Euclid Circular B Light" panose="020B0304000000000000" pitchFamily="34" charset="0"/>
              </a:rPr>
              <a:t> 2026</a:t>
            </a:r>
            <a:endParaRPr lang="en-NL" sz="2000" dirty="0">
              <a:solidFill>
                <a:schemeClr val="bg1"/>
              </a:solidFill>
              <a:latin typeface="Euclid Circular B Light" panose="020B0304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4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7B18C7-24B8-1DE7-A3FD-1B41544689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 dirty="0"/>
              <a:t>Hoe kan je als ondernemer deelnemen?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731721-881E-0E49-40B1-520B5F8D98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D44764-7F87-67A6-29F3-4E5A644F8E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785871"/>
            <a:ext cx="10048875" cy="3962770"/>
          </a:xfrm>
        </p:spPr>
        <p:txBody>
          <a:bodyPr/>
          <a:lstStyle/>
          <a:p>
            <a:r>
              <a:rPr lang="en-BE" dirty="0"/>
              <a:t>Registreer online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https://benelux.ccvconnect.eu/monoboarding/?community=gemeente-putte</a:t>
            </a:r>
            <a:br>
              <a:rPr lang="en-GB" dirty="0"/>
            </a:br>
            <a:endParaRPr lang="en-BE" dirty="0"/>
          </a:p>
          <a:p>
            <a:r>
              <a:rPr lang="en-BE" dirty="0"/>
              <a:t>Jouw aanvraag wordt verwerkt door de gemeente</a:t>
            </a:r>
          </a:p>
          <a:p>
            <a:r>
              <a:rPr lang="en-BE" dirty="0"/>
              <a:t>Eens goedgekeurd dien je jouw account </a:t>
            </a:r>
            <a:r>
              <a:rPr lang="en-BE"/>
              <a:t>te activeren</a:t>
            </a:r>
            <a:r>
              <a:rPr lang="nl-BE" dirty="0"/>
              <a:t> en een wachtwoord in te stellen</a:t>
            </a:r>
            <a:endParaRPr lang="en-BE" dirty="0"/>
          </a:p>
          <a:p>
            <a:r>
              <a:rPr lang="en-BE" dirty="0"/>
              <a:t>Bevestigingsmail met </a:t>
            </a:r>
            <a:r>
              <a:rPr lang="en-BE"/>
              <a:t>bijkomende informatie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44916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328490C-4F0D-48C7-B4C3-A7C1C4D771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Vragen</a:t>
            </a:r>
            <a:r>
              <a:rPr 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8843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11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05C97E23-CFFD-DFEC-46C2-34DF97DA307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r="-1" b="9944"/>
          <a:stretch/>
        </p:blipFill>
        <p:spPr>
          <a:xfrm>
            <a:off x="1385241" y="1331913"/>
            <a:ext cx="3125253" cy="421640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16DC56-2D29-E354-6C3D-275451D649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2600" y="2032986"/>
            <a:ext cx="5791200" cy="3932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BE" b="1" dirty="0"/>
              <a:t>Lore Mahieu</a:t>
            </a:r>
          </a:p>
          <a:p>
            <a:pPr marL="0" indent="0">
              <a:buNone/>
            </a:pPr>
            <a:endParaRPr lang="en-BE" dirty="0"/>
          </a:p>
          <a:p>
            <a:pPr marL="0" indent="0">
              <a:buNone/>
            </a:pPr>
            <a:r>
              <a:rPr lang="en-BE" dirty="0"/>
              <a:t>Service Delivery Manager </a:t>
            </a:r>
          </a:p>
          <a:p>
            <a:pPr marL="0" indent="0">
              <a:buNone/>
            </a:pPr>
            <a:r>
              <a:rPr lang="en-BE" dirty="0"/>
              <a:t>CCV Connect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2C049E0-F486-40C2-9911-85C35B3C05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2599" y="1027279"/>
            <a:ext cx="5791200" cy="558846"/>
          </a:xfrm>
        </p:spPr>
        <p:txBody>
          <a:bodyPr>
            <a:normAutofit/>
          </a:bodyPr>
          <a:lstStyle/>
          <a:p>
            <a:r>
              <a:rPr lang="en-GB" sz="3400" dirty="0"/>
              <a:t>Even </a:t>
            </a:r>
            <a:r>
              <a:rPr lang="en-GB" sz="3400" dirty="0" err="1"/>
              <a:t>voorstellen</a:t>
            </a:r>
            <a:endParaRPr lang="en-GB" sz="3400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DD4FD89-53E1-9272-6C62-DD9C80935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62599" y="543264"/>
            <a:ext cx="5791200" cy="284269"/>
          </a:xfrm>
        </p:spPr>
        <p:txBody>
          <a:bodyPr>
            <a:normAutofit fontScale="77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1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A45723-D594-1CB2-254A-AAB0410C3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BE" dirty="0"/>
              <a:t>Puttebon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DDC4-F4D3-215B-33BC-47622B8D54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CC10E5-CA09-DD6F-048F-DAB84A43A2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699786"/>
            <a:ext cx="10048875" cy="3962770"/>
          </a:xfrm>
        </p:spPr>
        <p:txBody>
          <a:bodyPr/>
          <a:lstStyle/>
          <a:p>
            <a:r>
              <a:rPr lang="en-BE"/>
              <a:t>Fysieke </a:t>
            </a:r>
            <a:r>
              <a:rPr lang="en-BE" dirty="0"/>
              <a:t>bon (bankpasformaat) met QR-code </a:t>
            </a:r>
            <a:r>
              <a:rPr lang="en-BE"/>
              <a:t>en kaartnummer</a:t>
            </a:r>
            <a:endParaRPr lang="nl-BE" dirty="0"/>
          </a:p>
          <a:p>
            <a:r>
              <a:rPr lang="nl-BE" dirty="0"/>
              <a:t>E</a:t>
            </a:r>
            <a:r>
              <a:rPr lang="en-BE"/>
              <a:t>co-board</a:t>
            </a:r>
            <a:endParaRPr lang="en-BE" dirty="0"/>
          </a:p>
          <a:p>
            <a:r>
              <a:rPr lang="en-BE"/>
              <a:t>Geldigheid: </a:t>
            </a:r>
            <a:r>
              <a:rPr lang="nl-BE" dirty="0"/>
              <a:t>1 jaar</a:t>
            </a:r>
          </a:p>
          <a:p>
            <a:r>
              <a:rPr lang="en-BE"/>
              <a:t>Waarde: </a:t>
            </a:r>
            <a:r>
              <a:rPr lang="nl-BE" dirty="0"/>
              <a:t>tussen €5 en €150</a:t>
            </a:r>
            <a:endParaRPr lang="en-BE" dirty="0"/>
          </a:p>
          <a:p>
            <a:r>
              <a:rPr lang="nl-BE" dirty="0"/>
              <a:t>Waar te koop: onthaal gemeentehuis en bib (tijdens de openingsuren)</a:t>
            </a:r>
          </a:p>
          <a:p>
            <a:endParaRPr lang="nl-BE" dirty="0"/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en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EBF35F9-731C-FAF3-29D8-D2E354965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612" y="4150564"/>
            <a:ext cx="3307159" cy="20153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78A434E-6649-805B-61B0-90B28CC92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472" y="4150564"/>
            <a:ext cx="3307159" cy="19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8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9BD385-1C5A-833D-8AFB-A5B273DA90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 dirty="0"/>
              <a:t>Digitale cadeaubon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867FD-6D25-20F0-CAC0-9196381911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A8615-7ED5-DB42-8747-F39B4F22A6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867951"/>
            <a:ext cx="10048875" cy="3962770"/>
          </a:xfrm>
        </p:spPr>
        <p:txBody>
          <a:bodyPr/>
          <a:lstStyle/>
          <a:p>
            <a:r>
              <a:rPr lang="en-GB" dirty="0"/>
              <a:t>B</a:t>
            </a:r>
            <a:r>
              <a:rPr lang="en-BE" dirty="0"/>
              <a:t>onnen kunnen online aangekocht worden via een webshop</a:t>
            </a:r>
          </a:p>
          <a:p>
            <a:r>
              <a:rPr lang="en-BE"/>
              <a:t>Waardes:</a:t>
            </a:r>
            <a:r>
              <a:rPr lang="nl-BE" dirty="0"/>
              <a:t> €5, €10, €20 en €50</a:t>
            </a:r>
          </a:p>
          <a:p>
            <a:r>
              <a:rPr lang="en-GB" dirty="0"/>
              <a:t>M</a:t>
            </a:r>
            <a:r>
              <a:rPr lang="en-BE" dirty="0"/>
              <a:t>ogelijkheid om te personaliseren</a:t>
            </a:r>
          </a:p>
          <a:p>
            <a:r>
              <a:rPr lang="nl-BE" dirty="0"/>
              <a:t>Besteller</a:t>
            </a:r>
            <a:r>
              <a:rPr lang="en-BE"/>
              <a:t> </a:t>
            </a:r>
            <a:r>
              <a:rPr lang="en-BE" dirty="0"/>
              <a:t>ontvangt de cadeaubon in PDF-formaat via mail</a:t>
            </a:r>
          </a:p>
          <a:p>
            <a:r>
              <a:rPr lang="en-BE" dirty="0"/>
              <a:t>Bon kan geprint of bewaard worden op smartphone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61A4ED7-E888-7534-D771-9B591BB2B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344" y="1785871"/>
            <a:ext cx="3110392" cy="434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2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2FC5C6-28C5-6107-9C0E-63A66FB5D3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 dirty="0"/>
              <a:t>Voordelen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F5120-4494-03C9-C03A-6884BD2E12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A8755-6B1D-8A95-BC93-967CA1ADB6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867951"/>
            <a:ext cx="10048875" cy="3962770"/>
          </a:xfrm>
        </p:spPr>
        <p:txBody>
          <a:bodyPr/>
          <a:lstStyle/>
          <a:p>
            <a:r>
              <a:rPr lang="en-GB" dirty="0"/>
              <a:t>P</a:t>
            </a:r>
            <a:r>
              <a:rPr lang="en-BE" dirty="0"/>
              <a:t>artieel afwaarderen is mogelijk</a:t>
            </a:r>
          </a:p>
          <a:p>
            <a:pPr lvl="1"/>
            <a:r>
              <a:rPr lang="en-BE" sz="1600" dirty="0"/>
              <a:t>Eenzelfde bon kan bij verschillende deelnemende ondernemers gebruikt worden</a:t>
            </a:r>
            <a:r>
              <a:rPr lang="nl-BE" sz="1600" dirty="0"/>
              <a:t>. Of meerdere keren bij dezelfde deelnemende handelaar</a:t>
            </a:r>
          </a:p>
          <a:p>
            <a:pPr lvl="1"/>
            <a:endParaRPr lang="nl-BE" dirty="0"/>
          </a:p>
          <a:p>
            <a:r>
              <a:rPr lang="nl-BE" dirty="0"/>
              <a:t>2 manieren om de bon te ontwaarden</a:t>
            </a:r>
          </a:p>
          <a:p>
            <a:pPr lvl="1"/>
            <a:r>
              <a:rPr lang="nl-BE" dirty="0"/>
              <a:t>CCV Connect app – via smartphone of tablet</a:t>
            </a:r>
          </a:p>
          <a:p>
            <a:pPr lvl="1"/>
            <a:r>
              <a:rPr lang="nl-BE" dirty="0"/>
              <a:t>CCV Connect backoffice – via laptop of PC</a:t>
            </a:r>
            <a:br>
              <a:rPr lang="nl-BE" dirty="0"/>
            </a:br>
            <a:endParaRPr lang="nl-BE" dirty="0"/>
          </a:p>
          <a:p>
            <a:r>
              <a:rPr lang="en-GB" sz="2000" dirty="0" err="1"/>
              <a:t>Snelle</a:t>
            </a:r>
            <a:r>
              <a:rPr lang="en-GB" sz="2000" dirty="0"/>
              <a:t>, </a:t>
            </a:r>
            <a:r>
              <a:rPr lang="en-GB" sz="2000" dirty="0" err="1"/>
              <a:t>efficiënte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automatische</a:t>
            </a:r>
            <a:r>
              <a:rPr lang="en-GB" sz="2000" dirty="0"/>
              <a:t> </a:t>
            </a:r>
            <a:r>
              <a:rPr lang="en-GB" sz="2000" dirty="0" err="1"/>
              <a:t>uitbetaling</a:t>
            </a:r>
            <a:r>
              <a:rPr lang="en-GB" sz="2000" dirty="0"/>
              <a:t>, </a:t>
            </a:r>
            <a:r>
              <a:rPr lang="en-GB" sz="2000" dirty="0" err="1"/>
              <a:t>waarbij</a:t>
            </a:r>
            <a:r>
              <a:rPr lang="en-GB" sz="2000" dirty="0"/>
              <a:t> er </a:t>
            </a:r>
            <a:r>
              <a:rPr lang="en-GB" sz="2000" dirty="0" err="1"/>
              <a:t>geen</a:t>
            </a:r>
            <a:r>
              <a:rPr lang="en-GB" sz="2000" dirty="0"/>
              <a:t> </a:t>
            </a:r>
            <a:r>
              <a:rPr lang="en-GB" sz="2000" dirty="0" err="1"/>
              <a:t>handelingen</a:t>
            </a:r>
            <a:r>
              <a:rPr lang="en-GB" sz="2000" dirty="0"/>
              <a:t> of </a:t>
            </a:r>
            <a:r>
              <a:rPr lang="en-GB" sz="2000" dirty="0" err="1"/>
              <a:t>acties</a:t>
            </a:r>
            <a:r>
              <a:rPr lang="en-GB" sz="2000" dirty="0"/>
              <a:t> </a:t>
            </a:r>
            <a:r>
              <a:rPr lang="en-GB" sz="2000" dirty="0" err="1"/>
              <a:t>langs</a:t>
            </a:r>
            <a:r>
              <a:rPr lang="en-GB" sz="2000" dirty="0"/>
              <a:t> </a:t>
            </a:r>
            <a:r>
              <a:rPr lang="en-GB" sz="2000" dirty="0" err="1"/>
              <a:t>jullie</a:t>
            </a:r>
            <a:r>
              <a:rPr lang="en-GB" sz="2000" dirty="0"/>
              <a:t> </a:t>
            </a:r>
            <a:r>
              <a:rPr lang="en-GB" sz="2000" dirty="0" err="1"/>
              <a:t>kant</a:t>
            </a:r>
            <a:r>
              <a:rPr lang="en-GB" sz="2000" dirty="0"/>
              <a:t> </a:t>
            </a:r>
            <a:r>
              <a:rPr lang="en-GB" sz="2000" dirty="0" err="1"/>
              <a:t>verwacht</a:t>
            </a:r>
            <a:r>
              <a:rPr lang="en-GB" sz="2000" dirty="0"/>
              <a:t> </a:t>
            </a:r>
            <a:r>
              <a:rPr lang="en-GB" sz="2000" dirty="0" err="1"/>
              <a:t>worden</a:t>
            </a:r>
            <a:endParaRPr lang="en-GB" sz="2000" dirty="0"/>
          </a:p>
          <a:p>
            <a:pPr lvl="1"/>
            <a:r>
              <a:rPr lang="en-GB" sz="1600" dirty="0"/>
              <a:t>Jullie </a:t>
            </a:r>
            <a:r>
              <a:rPr lang="en-GB" sz="1600" dirty="0" err="1"/>
              <a:t>kunnen</a:t>
            </a:r>
            <a:r>
              <a:rPr lang="en-GB" sz="1600" dirty="0"/>
              <a:t> de </a:t>
            </a:r>
            <a:r>
              <a:rPr lang="en-GB" sz="1600" dirty="0" err="1"/>
              <a:t>uitbetalingen</a:t>
            </a:r>
            <a:r>
              <a:rPr lang="en-GB" sz="1600" dirty="0"/>
              <a:t> </a:t>
            </a:r>
            <a:r>
              <a:rPr lang="en-GB" sz="1600" dirty="0" err="1"/>
              <a:t>raadplegen</a:t>
            </a:r>
            <a:r>
              <a:rPr lang="en-GB" sz="1600" dirty="0"/>
              <a:t> via de Connect </a:t>
            </a:r>
            <a:r>
              <a:rPr lang="en-GB" sz="1600" dirty="0" err="1"/>
              <a:t>backoffice</a:t>
            </a:r>
            <a:endParaRPr lang="en-BE" sz="1600" dirty="0"/>
          </a:p>
          <a:p>
            <a:pPr marL="457200" lvl="1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90264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33E66C-1D7E-7982-DD96-FEAF7BA1E3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/>
              <a:t>CCV </a:t>
            </a:r>
            <a:r>
              <a:rPr lang="en-BE" dirty="0"/>
              <a:t>Connect app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0DF10-3665-FFA8-DA0C-7F69746047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A35E1-2850-6F8B-E250-BA9306950BA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8825" y="1867951"/>
            <a:ext cx="10048875" cy="3962770"/>
          </a:xfrm>
        </p:spPr>
        <p:txBody>
          <a:bodyPr/>
          <a:lstStyle/>
          <a:p>
            <a:r>
              <a:rPr lang="en-BE" dirty="0"/>
              <a:t>Download de CCV Connect app via de Google Play Store of App Store</a:t>
            </a:r>
          </a:p>
          <a:p>
            <a:r>
              <a:rPr lang="en-BE" dirty="0"/>
              <a:t>Log in met je e–mailadres en wachtwoord</a:t>
            </a:r>
          </a:p>
          <a:p>
            <a:r>
              <a:rPr lang="en-GB" dirty="0"/>
              <a:t>T</a:t>
            </a:r>
            <a:r>
              <a:rPr lang="en-BE" dirty="0"/>
              <a:t>ik op het startscherm en scan </a:t>
            </a:r>
            <a:r>
              <a:rPr lang="en-BE"/>
              <a:t>de QR-code</a:t>
            </a:r>
            <a:r>
              <a:rPr lang="nl-BE" dirty="0"/>
              <a:t> van de bon</a:t>
            </a:r>
            <a:endParaRPr lang="en-BE" dirty="0"/>
          </a:p>
          <a:p>
            <a:r>
              <a:rPr lang="en-BE" dirty="0"/>
              <a:t>Vul het bedrag in en klik op ‘Afwaarderen’</a:t>
            </a:r>
          </a:p>
          <a:p>
            <a:pPr marL="0" indent="0">
              <a:buNone/>
            </a:pPr>
            <a:endParaRPr lang="en-BE" dirty="0"/>
          </a:p>
        </p:txBody>
      </p:sp>
      <p:pic>
        <p:nvPicPr>
          <p:cNvPr id="5" name="Picture 4" descr="A screen shot of a phone&#10;&#10;Description automatically generated">
            <a:extLst>
              <a:ext uri="{FF2B5EF4-FFF2-40B4-BE49-F238E27FC236}">
                <a16:creationId xmlns:a16="http://schemas.microsoft.com/office/drawing/2014/main" id="{541D383E-AF25-9A0B-0AB2-D7A3838C3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660" y="3648279"/>
            <a:ext cx="1449037" cy="2834839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D788F4B-18BE-38C4-1B2B-8F4FF415A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866" y="3732066"/>
            <a:ext cx="1310696" cy="283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E3F80630-748E-59B7-EF47-1305AFFC6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249" y="3646340"/>
            <a:ext cx="1310833" cy="28367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4AE71E-0D97-E1BF-4902-892C8F4EF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972" y="3646045"/>
            <a:ext cx="1310833" cy="28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06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8B34E0-C7AA-FDDC-BC8C-B70F322492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/>
              <a:t>Connect </a:t>
            </a:r>
            <a:r>
              <a:rPr lang="en-BE" dirty="0"/>
              <a:t>backoffice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F9A92-7FEE-A3FB-A45A-BD1BACFD92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151879-7616-C755-A0FB-393B960ED87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699374"/>
            <a:ext cx="10048875" cy="3962770"/>
          </a:xfrm>
        </p:spPr>
        <p:txBody>
          <a:bodyPr>
            <a:normAutofit/>
          </a:bodyPr>
          <a:lstStyle/>
          <a:p>
            <a:r>
              <a:rPr lang="en-GB" sz="1400" dirty="0"/>
              <a:t>Log in met je e-</a:t>
            </a:r>
            <a:r>
              <a:rPr lang="en-GB" sz="1400" dirty="0" err="1"/>
              <a:t>mailadres</a:t>
            </a:r>
            <a:r>
              <a:rPr lang="en-GB" sz="1400" dirty="0"/>
              <a:t> </a:t>
            </a:r>
            <a:r>
              <a:rPr lang="en-GB" sz="1400" dirty="0" err="1"/>
              <a:t>en</a:t>
            </a:r>
            <a:r>
              <a:rPr lang="en-GB" sz="1400" dirty="0"/>
              <a:t> </a:t>
            </a:r>
            <a:r>
              <a:rPr lang="en-GB" sz="1400" dirty="0" err="1"/>
              <a:t>wachtwoord</a:t>
            </a:r>
            <a:r>
              <a:rPr lang="en-GB" sz="1400" dirty="0"/>
              <a:t> in de Connect </a:t>
            </a:r>
            <a:r>
              <a:rPr lang="en-GB" sz="1400" dirty="0" err="1"/>
              <a:t>backoffice</a:t>
            </a:r>
            <a:endParaRPr lang="en-GB" sz="1400" dirty="0"/>
          </a:p>
          <a:p>
            <a:r>
              <a:rPr lang="en-GB" sz="1400" dirty="0"/>
              <a:t>Ga links in het menu </a:t>
            </a:r>
            <a:r>
              <a:rPr lang="en-GB" sz="1400" dirty="0" err="1"/>
              <a:t>naar</a:t>
            </a:r>
            <a:r>
              <a:rPr lang="en-GB" sz="1400" dirty="0"/>
              <a:t> ‘</a:t>
            </a:r>
            <a:r>
              <a:rPr lang="en-GB" sz="1400" dirty="0" err="1"/>
              <a:t>Transacties</a:t>
            </a:r>
            <a:r>
              <a:rPr lang="en-GB" sz="1400" dirty="0"/>
              <a:t>’</a:t>
            </a:r>
          </a:p>
          <a:p>
            <a:r>
              <a:rPr lang="en-GB" sz="1400" dirty="0" err="1"/>
              <a:t>Klik</a:t>
            </a:r>
            <a:r>
              <a:rPr lang="en-GB" sz="1400" dirty="0"/>
              <a:t> </a:t>
            </a:r>
            <a:r>
              <a:rPr lang="en-GB" sz="1400" dirty="0" err="1"/>
              <a:t>rechts</a:t>
            </a:r>
            <a:r>
              <a:rPr lang="en-GB" sz="1400" dirty="0"/>
              <a:t> </a:t>
            </a:r>
            <a:r>
              <a:rPr lang="en-GB" sz="1400" dirty="0" err="1"/>
              <a:t>bovenaan</a:t>
            </a:r>
            <a:r>
              <a:rPr lang="en-GB" sz="1400" dirty="0"/>
              <a:t> op ‘</a:t>
            </a:r>
            <a:r>
              <a:rPr lang="en-GB" sz="1400" dirty="0" err="1"/>
              <a:t>Innen</a:t>
            </a:r>
            <a:r>
              <a:rPr lang="en-GB" sz="1400" dirty="0"/>
              <a:t>’</a:t>
            </a:r>
          </a:p>
          <a:p>
            <a:r>
              <a:rPr lang="en-GB" sz="1400" dirty="0" err="1"/>
              <a:t>Vul</a:t>
            </a:r>
            <a:r>
              <a:rPr lang="en-GB" sz="1400" dirty="0"/>
              <a:t> het </a:t>
            </a:r>
            <a:r>
              <a:rPr lang="en-GB" sz="1400" dirty="0" err="1"/>
              <a:t>bedrag</a:t>
            </a:r>
            <a:r>
              <a:rPr lang="en-GB" sz="1400" dirty="0"/>
              <a:t> in </a:t>
            </a:r>
            <a:r>
              <a:rPr lang="en-GB" sz="1400" dirty="0" err="1"/>
              <a:t>en</a:t>
            </a:r>
            <a:r>
              <a:rPr lang="en-GB" sz="1400" dirty="0"/>
              <a:t> Scan de QR-code (via webcam of </a:t>
            </a:r>
            <a:r>
              <a:rPr lang="en-GB" sz="1400" dirty="0" err="1"/>
              <a:t>handscanner</a:t>
            </a:r>
            <a:r>
              <a:rPr lang="en-GB" sz="1400" dirty="0"/>
              <a:t>) of </a:t>
            </a:r>
            <a:r>
              <a:rPr lang="en-GB" sz="1400" dirty="0" err="1"/>
              <a:t>vul</a:t>
            </a:r>
            <a:r>
              <a:rPr lang="en-GB" sz="1400" dirty="0"/>
              <a:t> het </a:t>
            </a:r>
            <a:r>
              <a:rPr lang="en-GB" sz="1400" dirty="0" err="1"/>
              <a:t>kaartnummer</a:t>
            </a:r>
            <a:r>
              <a:rPr lang="en-GB" sz="1400" dirty="0"/>
              <a:t> </a:t>
            </a:r>
            <a:r>
              <a:rPr lang="en-GB" sz="1400" dirty="0" err="1"/>
              <a:t>manueel</a:t>
            </a:r>
            <a:r>
              <a:rPr lang="en-GB" sz="1400" dirty="0"/>
              <a:t> in</a:t>
            </a:r>
          </a:p>
          <a:p>
            <a:r>
              <a:rPr lang="en-GB" sz="1400" dirty="0" err="1"/>
              <a:t>klik</a:t>
            </a:r>
            <a:r>
              <a:rPr lang="en-GB" sz="1400" dirty="0"/>
              <a:t> op ‘</a:t>
            </a:r>
            <a:r>
              <a:rPr lang="en-GB" sz="1400" dirty="0" err="1"/>
              <a:t>Voltooien</a:t>
            </a:r>
            <a:r>
              <a:rPr lang="en-GB" sz="1400" dirty="0"/>
              <a:t>’</a:t>
            </a:r>
            <a:endParaRPr lang="en-BE" sz="1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D7A3902-22B6-AADC-7D6D-19D39C50E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302" y="3429000"/>
            <a:ext cx="7472183" cy="335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139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04B30-E813-6761-3078-C76B807B0A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 dirty="0"/>
              <a:t>Info handscanner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AA0084-E866-711C-1A84-B6C60701FFF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537420-6B40-BE4D-0FFC-326F84DA73A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867951"/>
            <a:ext cx="10048875" cy="3962770"/>
          </a:xfrm>
        </p:spPr>
        <p:txBody>
          <a:bodyPr/>
          <a:lstStyle/>
          <a:p>
            <a:r>
              <a:rPr lang="en-BE" sz="2000" dirty="0"/>
              <a:t>De cadeaubon kan via de </a:t>
            </a:r>
            <a:r>
              <a:rPr lang="nl-BE" sz="2000" dirty="0"/>
              <a:t>CCV</a:t>
            </a:r>
            <a:r>
              <a:rPr lang="en-BE" sz="2000" dirty="0"/>
              <a:t> Connect backoffice ook geïnd worden d</a:t>
            </a:r>
            <a:r>
              <a:rPr lang="nl-BE" sz="2000" dirty="0"/>
              <a:t>.</a:t>
            </a:r>
            <a:r>
              <a:rPr lang="en-BE" sz="2000" dirty="0"/>
              <a:t>m</a:t>
            </a:r>
            <a:r>
              <a:rPr lang="nl-BE" sz="2000" dirty="0"/>
              <a:t>.</a:t>
            </a:r>
            <a:r>
              <a:rPr lang="en-BE" sz="2000" dirty="0"/>
              <a:t>v</a:t>
            </a:r>
            <a:r>
              <a:rPr lang="nl-BE" sz="2000" dirty="0"/>
              <a:t>.</a:t>
            </a:r>
            <a:r>
              <a:rPr lang="en-BE" sz="2000" dirty="0"/>
              <a:t> een handscanner</a:t>
            </a:r>
          </a:p>
          <a:p>
            <a:r>
              <a:rPr lang="nl-BE" sz="2000" dirty="0"/>
              <a:t>Diverse m</a:t>
            </a:r>
            <a:r>
              <a:rPr lang="en-BE" sz="2000" dirty="0"/>
              <a:t>odel</a:t>
            </a:r>
            <a:r>
              <a:rPr lang="nl-BE" sz="2000" dirty="0"/>
              <a:t>len handscanner mogelijk</a:t>
            </a:r>
            <a:r>
              <a:rPr lang="en-BE" sz="2000" dirty="0"/>
              <a:t>, zolang het QR-codes kan scannen is het goed</a:t>
            </a:r>
          </a:p>
          <a:p>
            <a:pPr marL="0" indent="0">
              <a:buNone/>
            </a:pPr>
            <a:endParaRPr lang="en-BE" dirty="0"/>
          </a:p>
        </p:txBody>
      </p:sp>
      <p:pic>
        <p:nvPicPr>
          <p:cNvPr id="8" name="Picture 7" descr="A close-up of a barcode scanner&#10;&#10;Description automatically generated">
            <a:extLst>
              <a:ext uri="{FF2B5EF4-FFF2-40B4-BE49-F238E27FC236}">
                <a16:creationId xmlns:a16="http://schemas.microsoft.com/office/drawing/2014/main" id="{6EEFA9CA-6EA4-B28E-E78C-DB42DDF0B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735" y="3719384"/>
            <a:ext cx="2471463" cy="284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084301-4D71-EF20-AE35-E599D0E367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BE" dirty="0"/>
              <a:t>Portaal voor de consument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2BFCD5-31E4-E20B-198D-FD43E479FE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7500" lnSpcReduction="20000"/>
          </a:bodyPr>
          <a:lstStyle/>
          <a:p>
            <a:endParaRPr lang="en-BE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3B63023-9DB5-F599-EB23-B972440FCC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9219" y="1785871"/>
            <a:ext cx="10048875" cy="3962770"/>
          </a:xfrm>
        </p:spPr>
        <p:txBody>
          <a:bodyPr/>
          <a:lstStyle/>
          <a:p>
            <a:r>
              <a:rPr lang="en-GB" sz="2000" dirty="0"/>
              <a:t>Het </a:t>
            </a:r>
            <a:r>
              <a:rPr lang="en-GB" sz="2000" dirty="0" err="1"/>
              <a:t>saldo</a:t>
            </a:r>
            <a:r>
              <a:rPr lang="en-GB" dirty="0"/>
              <a:t>, de </a:t>
            </a:r>
            <a:r>
              <a:rPr lang="en-GB" dirty="0" err="1"/>
              <a:t>vervaldatum</a:t>
            </a:r>
            <a:r>
              <a:rPr lang="en-GB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deelnemende</a:t>
            </a:r>
            <a:r>
              <a:rPr lang="en-GB" sz="2000" dirty="0"/>
              <a:t> </a:t>
            </a:r>
            <a:r>
              <a:rPr lang="en-GB" sz="2000" dirty="0" err="1"/>
              <a:t>handelaars</a:t>
            </a:r>
            <a:r>
              <a:rPr lang="en-GB" sz="2000" dirty="0"/>
              <a:t> van de </a:t>
            </a:r>
            <a:r>
              <a:rPr lang="en-GB" sz="2000" dirty="0" err="1"/>
              <a:t>cadeaubon</a:t>
            </a:r>
            <a:r>
              <a:rPr lang="en-GB" sz="2000" dirty="0"/>
              <a:t> </a:t>
            </a:r>
            <a:r>
              <a:rPr lang="en-GB" sz="2000" dirty="0" err="1"/>
              <a:t>zijn</a:t>
            </a:r>
            <a:r>
              <a:rPr lang="en-GB" sz="2000" dirty="0"/>
              <a:t> door de </a:t>
            </a:r>
            <a:r>
              <a:rPr lang="en-GB" sz="2000" dirty="0" err="1"/>
              <a:t>consument</a:t>
            </a:r>
            <a:r>
              <a:rPr lang="en-GB" sz="2000" dirty="0"/>
              <a:t> </a:t>
            </a:r>
            <a:r>
              <a:rPr lang="en-GB" sz="2000" dirty="0" err="1"/>
              <a:t>te</a:t>
            </a:r>
            <a:r>
              <a:rPr lang="en-GB" sz="2000" dirty="0"/>
              <a:t> </a:t>
            </a:r>
            <a:r>
              <a:rPr lang="en-GB" sz="2000" dirty="0" err="1"/>
              <a:t>bekijken</a:t>
            </a:r>
            <a:r>
              <a:rPr lang="en-GB" sz="2000" dirty="0"/>
              <a:t> door de QR-code </a:t>
            </a:r>
            <a:r>
              <a:rPr lang="en-GB" sz="2000" dirty="0" err="1"/>
              <a:t>te</a:t>
            </a:r>
            <a:r>
              <a:rPr lang="en-GB" sz="2000" dirty="0"/>
              <a:t> </a:t>
            </a:r>
            <a:r>
              <a:rPr lang="en-GB" sz="2000" dirty="0" err="1"/>
              <a:t>scannen</a:t>
            </a:r>
            <a:r>
              <a:rPr lang="en-GB" sz="2000" dirty="0"/>
              <a:t> met de camera van </a:t>
            </a:r>
            <a:r>
              <a:rPr lang="en-GB" sz="2000" dirty="0" err="1"/>
              <a:t>zijn</a:t>
            </a:r>
            <a:r>
              <a:rPr lang="en-GB" sz="2000" dirty="0"/>
              <a:t> smartphone!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en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D4FE69-BCDF-A3D9-5543-F37C8EF98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051441"/>
            <a:ext cx="7772400" cy="305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4625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410</Words>
  <Application>Microsoft Macintosh PowerPoint</Application>
  <PresentationFormat>Breedbeeld</PresentationFormat>
  <Paragraphs>60</Paragraphs>
  <Slides>11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Euclid Circular A</vt:lpstr>
      <vt:lpstr>Euclid Circular B Bold</vt:lpstr>
      <vt:lpstr>Euclid Circular B Light</vt:lpstr>
      <vt:lpstr>Euclid Circular B Semibold</vt:lpstr>
      <vt:lpstr>Source Sans Pro</vt:lpstr>
      <vt:lpstr>Source Sans Pro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 Mahieu</dc:creator>
  <cp:lastModifiedBy>Lore Mahieu</cp:lastModifiedBy>
  <cp:revision>13</cp:revision>
  <dcterms:created xsi:type="dcterms:W3CDTF">2026-09-10T06:50:34Z</dcterms:created>
  <dcterms:modified xsi:type="dcterms:W3CDTF">2026-09-15T09:50:35Z</dcterms:modified>
</cp:coreProperties>
</file>